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11C9A1-37A5-4009-AAE4-5FF4F7ABB0F0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69590B9-327B-4203-934C-2B6700949B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830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060C0-D6E5-42B4-83F6-117476E4CCD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213833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467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677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692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845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559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215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738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86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995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761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1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A661-61E0-44D5-ABD0-0A102230A8B1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9B69-1711-4767-8DC0-4D91EB4BA9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337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2351980" y="1628775"/>
            <a:ext cx="8064500" cy="23764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e-IL" sz="6000" dirty="0"/>
              <a:t/>
            </a:r>
            <a:br>
              <a:rPr lang="he-IL" sz="6000" dirty="0"/>
            </a:br>
            <a:r>
              <a:rPr lang="he-IL" dirty="0" smtClean="0">
                <a:solidFill>
                  <a:schemeClr val="tx1"/>
                </a:solidFill>
              </a:rPr>
              <a:t/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sz="8900" dirty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חקר שוק מתקדם</a:t>
            </a:r>
            <a:r>
              <a:rPr lang="he-IL" dirty="0" smtClean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dirty="0" smtClean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מרצה: צחי קווטינסקי  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מציין מיקום של מספר שקופית 4"/>
          <p:cNvSpPr txBox="1">
            <a:spLocks/>
          </p:cNvSpPr>
          <p:nvPr/>
        </p:nvSpPr>
        <p:spPr>
          <a:xfrm>
            <a:off x="9980848" y="6111876"/>
            <a:ext cx="457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DA67A-7408-4FE1-8916-7FEBF7603F09}" type="slidenum">
              <a:rPr lang="he-IL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מציין מיקום תוכן 8"/>
          <p:cNvSpPr>
            <a:spLocks noGrp="1"/>
          </p:cNvSpPr>
          <p:nvPr>
            <p:ph idx="1"/>
          </p:nvPr>
        </p:nvSpPr>
        <p:spPr>
          <a:xfrm>
            <a:off x="1881159" y="2167072"/>
            <a:ext cx="8429625" cy="212602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he-IL" sz="4800" b="1" dirty="0"/>
              <a:t>הבסיס לכל עסקה כלכלית בכלל, ובנדל"ן בפרט</a:t>
            </a:r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2927648" y="433224"/>
            <a:ext cx="6048672" cy="1051560"/>
          </a:xfrm>
        </p:spPr>
        <p:txBody>
          <a:bodyPr vert="horz" anchor="b">
            <a:noAutofit/>
          </a:bodyPr>
          <a:lstStyle/>
          <a:p>
            <a:pPr>
              <a:lnSpc>
                <a:spcPts val="5300"/>
              </a:lnSpc>
            </a:pPr>
            <a:r>
              <a:rPr lang="he-IL" sz="7200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76200" dist="635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  <a:t>חקר שוק</a:t>
            </a:r>
          </a:p>
        </p:txBody>
      </p:sp>
      <p:sp>
        <p:nvSpPr>
          <p:cNvPr id="5" name="מציין מיקום של מספר שקופית 4"/>
          <p:cNvSpPr txBox="1">
            <a:spLocks/>
          </p:cNvSpPr>
          <p:nvPr/>
        </p:nvSpPr>
        <p:spPr>
          <a:xfrm>
            <a:off x="9980848" y="6111876"/>
            <a:ext cx="457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DA67A-7408-4FE1-8916-7FEBF7603F09}" type="slidenum">
              <a:rPr lang="he-IL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>
          <a:xfrm>
            <a:off x="2063553" y="1988841"/>
            <a:ext cx="8429625" cy="343217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he-IL" sz="7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המטרות העיקרית בחקר השוק: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he-I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e-IL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3275" indent="-2651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8000"/>
              <a:buFont typeface="Wingdings" pitchFamily="2" charset="2"/>
              <a:buAutoNum type="arabicPeriod"/>
              <a:defRPr/>
            </a:pPr>
            <a:r>
              <a:rPr lang="he-IL" sz="5100" b="1" dirty="0"/>
              <a:t>זיהוי קהל היעד ומאפייניו </a:t>
            </a:r>
          </a:p>
          <a:p>
            <a:pPr marL="803275" indent="-2651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8000"/>
              <a:buFont typeface="Wingdings" pitchFamily="2" charset="2"/>
              <a:buAutoNum type="arabicPeriod"/>
              <a:defRPr/>
            </a:pPr>
            <a:r>
              <a:rPr lang="he-IL" sz="5100" b="1" dirty="0"/>
              <a:t>בדיקת  רווח מול הפסד </a:t>
            </a:r>
          </a:p>
          <a:p>
            <a:pPr marL="803275" indent="-2651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8000"/>
              <a:buFont typeface="Wingdings" pitchFamily="2" charset="2"/>
              <a:buAutoNum type="arabicPeriod"/>
              <a:defRPr/>
            </a:pPr>
            <a:r>
              <a:rPr lang="he-IL" sz="5100" b="1" dirty="0"/>
              <a:t>בדיקת סיכון מול סיכוי </a:t>
            </a:r>
          </a:p>
          <a:p>
            <a:pPr marL="1143000" indent="-1143000" algn="ctr">
              <a:buFont typeface="Wingdings" pitchFamily="2" charset="2"/>
              <a:buAutoNum type="arabicPeriod"/>
              <a:defRPr/>
            </a:pPr>
            <a:endParaRPr lang="he-IL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2927648" y="433224"/>
            <a:ext cx="6048672" cy="1051560"/>
          </a:xfrm>
        </p:spPr>
        <p:txBody>
          <a:bodyPr vert="horz" anchor="b">
            <a:noAutofit/>
          </a:bodyPr>
          <a:lstStyle/>
          <a:p>
            <a:pPr>
              <a:lnSpc>
                <a:spcPts val="5300"/>
              </a:lnSpc>
            </a:pPr>
            <a:r>
              <a:rPr lang="he-IL" sz="7200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76200" dist="635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  <a:t>חקר שוק</a:t>
            </a:r>
          </a:p>
        </p:txBody>
      </p:sp>
      <p:sp>
        <p:nvSpPr>
          <p:cNvPr id="5" name="מציין מיקום של מספר שקופית 4"/>
          <p:cNvSpPr txBox="1">
            <a:spLocks/>
          </p:cNvSpPr>
          <p:nvPr/>
        </p:nvSpPr>
        <p:spPr>
          <a:xfrm>
            <a:off x="9980848" y="6111876"/>
            <a:ext cx="457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DA67A-7408-4FE1-8916-7FEBF7603F09}" type="slidenum">
              <a:rPr lang="he-IL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>
          <a:xfrm>
            <a:off x="1847529" y="1700809"/>
            <a:ext cx="8572531" cy="343217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he-IL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מטרות משנה של חקר השוק :</a:t>
            </a:r>
          </a:p>
          <a:p>
            <a:pPr algn="ctr">
              <a:buFont typeface="Wingdings" pitchFamily="2" charset="2"/>
              <a:buNone/>
              <a:defRPr/>
            </a:pPr>
            <a:endParaRPr lang="he-IL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0" indent="-604838">
              <a:buClr>
                <a:schemeClr val="tx1"/>
              </a:buClr>
              <a:buSzPct val="99000"/>
              <a:buFont typeface="Wingdings" pitchFamily="2" charset="2"/>
              <a:buAutoNum type="arabicPeriod"/>
              <a:defRPr/>
            </a:pPr>
            <a:r>
              <a:rPr lang="he-IL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עלות נכסים בסביבה</a:t>
            </a:r>
          </a:p>
          <a:p>
            <a:pPr marL="1143000" indent="-604838">
              <a:buClr>
                <a:schemeClr val="tx1"/>
              </a:buClr>
              <a:buSzPct val="99000"/>
              <a:buFont typeface="Wingdings" pitchFamily="2" charset="2"/>
              <a:buAutoNum type="arabicPeriod"/>
              <a:defRPr/>
            </a:pPr>
            <a:r>
              <a:rPr lang="he-IL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עלות השכרת נכסים בסביבה</a:t>
            </a:r>
          </a:p>
          <a:p>
            <a:pPr marL="1143000" indent="-604838">
              <a:buClr>
                <a:schemeClr val="tx1"/>
              </a:buClr>
              <a:buSzPct val="99000"/>
              <a:buFont typeface="Wingdings" pitchFamily="2" charset="2"/>
              <a:buAutoNum type="arabicPeriod"/>
              <a:defRPr/>
            </a:pPr>
            <a:r>
              <a:rPr lang="he-IL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איתור גורמי משיכה / הרתעה</a:t>
            </a:r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3215680" y="260648"/>
            <a:ext cx="6048672" cy="1051560"/>
          </a:xfrm>
        </p:spPr>
        <p:txBody>
          <a:bodyPr vert="horz" anchor="b">
            <a:noAutofit/>
          </a:bodyPr>
          <a:lstStyle/>
          <a:p>
            <a:pPr>
              <a:lnSpc>
                <a:spcPts val="5300"/>
              </a:lnSpc>
            </a:pPr>
            <a:r>
              <a:rPr lang="he-IL" sz="7200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76200" dist="635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  <a:t>חקר שוק</a:t>
            </a:r>
          </a:p>
        </p:txBody>
      </p:sp>
      <p:sp>
        <p:nvSpPr>
          <p:cNvPr id="5" name="מציין מיקום של מספר שקופית 4"/>
          <p:cNvSpPr txBox="1">
            <a:spLocks/>
          </p:cNvSpPr>
          <p:nvPr/>
        </p:nvSpPr>
        <p:spPr>
          <a:xfrm>
            <a:off x="9980848" y="6111876"/>
            <a:ext cx="457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DA67A-7408-4FE1-8916-7FEBF7603F09}" type="slidenum">
              <a:rPr lang="he-IL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תוכן 8"/>
          <p:cNvSpPr>
            <a:spLocks noGrp="1"/>
          </p:cNvSpPr>
          <p:nvPr>
            <p:ph idx="1"/>
          </p:nvPr>
        </p:nvSpPr>
        <p:spPr>
          <a:xfrm>
            <a:off x="1881189" y="1285876"/>
            <a:ext cx="8429625" cy="34321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e-IL" sz="600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6147" name="מלבן 6"/>
          <p:cNvSpPr>
            <a:spLocks noChangeArrowheads="1"/>
          </p:cNvSpPr>
          <p:nvPr/>
        </p:nvSpPr>
        <p:spPr bwMode="auto">
          <a:xfrm>
            <a:off x="1631504" y="1484784"/>
            <a:ext cx="903649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0238" indent="-366713">
              <a:buFontTx/>
              <a:buAutoNum type="arabicPeriod"/>
            </a:pPr>
            <a:r>
              <a:rPr lang="he-IL" sz="4000" b="1" dirty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תחבורה</a:t>
            </a:r>
            <a:endParaRPr lang="he-IL" sz="40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  <a:p>
            <a:pPr marL="630238" indent="-366713"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מוסדות לימוד לבוגרים </a:t>
            </a:r>
            <a:r>
              <a:rPr lang="he-IL" sz="2800" b="1" dirty="0">
                <a:latin typeface="David" pitchFamily="34" charset="-79"/>
                <a:cs typeface="David" pitchFamily="34" charset="-79"/>
              </a:rPr>
              <a:t>(אוניברסיטאות, מכללות)</a:t>
            </a:r>
            <a:endParaRPr lang="he-IL" sz="3200" b="1" dirty="0">
              <a:latin typeface="David" pitchFamily="34" charset="-79"/>
              <a:cs typeface="David" pitchFamily="34" charset="-79"/>
            </a:endParaRPr>
          </a:p>
          <a:p>
            <a:pPr marL="630238" indent="-366713"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מוסדות לימוד לילדים ונוער </a:t>
            </a:r>
            <a:r>
              <a:rPr lang="he-IL" sz="2800" b="1" dirty="0">
                <a:latin typeface="David" pitchFamily="34" charset="-79"/>
                <a:cs typeface="David" pitchFamily="34" charset="-79"/>
              </a:rPr>
              <a:t>(בתי ספר, </a:t>
            </a:r>
            <a:r>
              <a:rPr lang="he-IL" sz="2800" b="1" dirty="0">
                <a:latin typeface="David" pitchFamily="34" charset="-79"/>
                <a:cs typeface="David" pitchFamily="34" charset="-79"/>
              </a:rPr>
              <a:t>מרכזי </a:t>
            </a:r>
            <a:r>
              <a:rPr lang="he-IL" sz="2800" b="1" dirty="0">
                <a:latin typeface="David" pitchFamily="34" charset="-79"/>
                <a:cs typeface="David" pitchFamily="34" charset="-79"/>
              </a:rPr>
              <a:t>חוגים)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  <a:p>
            <a:pPr marL="630238" indent="-366713"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מרכזי תעסוקה</a:t>
            </a:r>
          </a:p>
          <a:p>
            <a:pPr marL="630238" indent="-366713"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שירותים </a:t>
            </a:r>
          </a:p>
          <a:p>
            <a:pPr marL="630238" indent="-366713"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מסחר</a:t>
            </a:r>
          </a:p>
          <a:p>
            <a:pPr marL="630238" indent="-366713"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פנאי </a:t>
            </a:r>
          </a:p>
          <a:p>
            <a:pPr marL="630238" indent="-366713"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צפיפות דיור</a:t>
            </a:r>
          </a:p>
          <a:p>
            <a:pPr marL="630238" indent="-366713"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אוכלוסייה</a:t>
            </a:r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071664" y="332656"/>
            <a:ext cx="6048672" cy="1051560"/>
          </a:xfrm>
        </p:spPr>
        <p:txBody>
          <a:bodyPr vert="horz" anchor="b">
            <a:noAutofit/>
          </a:bodyPr>
          <a:lstStyle/>
          <a:p>
            <a:pPr>
              <a:lnSpc>
                <a:spcPts val="5300"/>
              </a:lnSpc>
            </a:pPr>
            <a:r>
              <a:rPr lang="he-IL" sz="4800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76200" dist="635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  <a:t>איתור גורמי משיכה</a:t>
            </a:r>
          </a:p>
        </p:txBody>
      </p:sp>
      <p:sp>
        <p:nvSpPr>
          <p:cNvPr id="6" name="מציין מיקום של מספר שקופית 4"/>
          <p:cNvSpPr txBox="1">
            <a:spLocks/>
          </p:cNvSpPr>
          <p:nvPr/>
        </p:nvSpPr>
        <p:spPr>
          <a:xfrm>
            <a:off x="9980848" y="6111876"/>
            <a:ext cx="457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DA67A-7408-4FE1-8916-7FEBF7603F09}" type="slidenum">
              <a:rPr lang="he-IL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מציין מיקום תוכן 8"/>
          <p:cNvSpPr>
            <a:spLocks noGrp="1"/>
          </p:cNvSpPr>
          <p:nvPr>
            <p:ph idx="1"/>
          </p:nvPr>
        </p:nvSpPr>
        <p:spPr>
          <a:xfrm>
            <a:off x="1881189" y="1285876"/>
            <a:ext cx="8429625" cy="34321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e-IL" sz="600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7171" name="מלבן 6"/>
          <p:cNvSpPr>
            <a:spLocks noChangeArrowheads="1"/>
          </p:cNvSpPr>
          <p:nvPr/>
        </p:nvSpPr>
        <p:spPr bwMode="auto">
          <a:xfrm>
            <a:off x="1919536" y="1556793"/>
            <a:ext cx="8424936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330200">
              <a:spcBef>
                <a:spcPts val="600"/>
              </a:spcBef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מזהמי </a:t>
            </a:r>
            <a:r>
              <a:rPr lang="he-IL" sz="3200" b="1" dirty="0">
                <a:latin typeface="David" pitchFamily="34" charset="-79"/>
                <a:cs typeface="David" pitchFamily="34" charset="-79"/>
              </a:rPr>
              <a:t>אוויר </a:t>
            </a:r>
          </a:p>
          <a:p>
            <a:pPr marL="533400" indent="-330200">
              <a:spcBef>
                <a:spcPts val="600"/>
              </a:spcBef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אנטנות טלפונים </a:t>
            </a:r>
            <a:r>
              <a:rPr lang="he-IL" sz="3200" b="1" dirty="0" err="1">
                <a:latin typeface="David" pitchFamily="34" charset="-79"/>
                <a:cs typeface="David" pitchFamily="34" charset="-79"/>
              </a:rPr>
              <a:t>סלולריים</a:t>
            </a:r>
            <a:endParaRPr lang="he-IL" sz="3200" b="1" dirty="0">
              <a:latin typeface="David" pitchFamily="34" charset="-79"/>
              <a:cs typeface="David" pitchFamily="34" charset="-79"/>
            </a:endParaRPr>
          </a:p>
          <a:p>
            <a:pPr marL="533400" indent="-330200">
              <a:spcBef>
                <a:spcPts val="600"/>
              </a:spcBef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מוקדי רעש </a:t>
            </a:r>
            <a:r>
              <a:rPr lang="he-IL" sz="3200" b="1" dirty="0">
                <a:latin typeface="David" pitchFamily="34" charset="-79"/>
                <a:cs typeface="David" pitchFamily="34" charset="-79"/>
              </a:rPr>
              <a:t>קרובים: מפעלים, </a:t>
            </a:r>
            <a:r>
              <a:rPr lang="he-IL" sz="3200" b="1" dirty="0">
                <a:latin typeface="David" pitchFamily="34" charset="-79"/>
                <a:cs typeface="David" pitchFamily="34" charset="-79"/>
              </a:rPr>
              <a:t>מרכזים </a:t>
            </a:r>
            <a:r>
              <a:rPr lang="he-IL" sz="3200" b="1" dirty="0">
                <a:latin typeface="David" pitchFamily="34" charset="-79"/>
                <a:cs typeface="David" pitchFamily="34" charset="-79"/>
              </a:rPr>
              <a:t>מסחריים, כבישים, רכבות, </a:t>
            </a:r>
            <a:r>
              <a:rPr lang="he-IL" sz="3200" b="1" dirty="0">
                <a:latin typeface="David" pitchFamily="34" charset="-79"/>
                <a:cs typeface="David" pitchFamily="34" charset="-79"/>
              </a:rPr>
              <a:t>מוקדי בידור </a:t>
            </a:r>
            <a:r>
              <a:rPr lang="he-IL" sz="3200" b="1" dirty="0">
                <a:latin typeface="David" pitchFamily="34" charset="-79"/>
                <a:cs typeface="David" pitchFamily="34" charset="-79"/>
              </a:rPr>
              <a:t>וכו'</a:t>
            </a:r>
            <a:endParaRPr lang="he-IL" sz="3200" b="1" dirty="0">
              <a:latin typeface="David" pitchFamily="34" charset="-79"/>
              <a:cs typeface="David" pitchFamily="34" charset="-79"/>
            </a:endParaRPr>
          </a:p>
          <a:p>
            <a:pPr marL="533400" indent="-330200">
              <a:spcBef>
                <a:spcPts val="600"/>
              </a:spcBef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אוכלוסיה</a:t>
            </a:r>
          </a:p>
          <a:p>
            <a:pPr marL="533400" indent="-330200">
              <a:spcBef>
                <a:spcPts val="600"/>
              </a:spcBef>
              <a:buFontTx/>
              <a:buAutoNum type="arabicPeriod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קשיי תחבורה</a:t>
            </a:r>
          </a:p>
          <a:p>
            <a:pPr marL="1143000" indent="-1143000">
              <a:spcBef>
                <a:spcPts val="600"/>
              </a:spcBef>
              <a:buFontTx/>
              <a:buAutoNum type="arabicPeriod"/>
            </a:pPr>
            <a:endParaRPr lang="he-IL" sz="32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2815000" y="332656"/>
            <a:ext cx="6408712" cy="1051560"/>
          </a:xfrm>
        </p:spPr>
        <p:txBody>
          <a:bodyPr vert="horz" anchor="b">
            <a:noAutofit/>
          </a:bodyPr>
          <a:lstStyle/>
          <a:p>
            <a:pPr>
              <a:lnSpc>
                <a:spcPts val="5300"/>
              </a:lnSpc>
            </a:pPr>
            <a:r>
              <a:rPr lang="he-IL" sz="4700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76200" dist="635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  <a:t>איתור גורמים מרתיעים</a:t>
            </a:r>
          </a:p>
        </p:txBody>
      </p:sp>
      <p:sp>
        <p:nvSpPr>
          <p:cNvPr id="7" name="מציין מיקום של מספר שקופית 4"/>
          <p:cNvSpPr txBox="1">
            <a:spLocks/>
          </p:cNvSpPr>
          <p:nvPr/>
        </p:nvSpPr>
        <p:spPr>
          <a:xfrm>
            <a:off x="9980848" y="6111876"/>
            <a:ext cx="457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DA67A-7408-4FE1-8916-7FEBF7603F09}" type="slidenum">
              <a:rPr lang="he-IL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/>
          <p:cNvSpPr>
            <a:spLocks noGrp="1"/>
          </p:cNvSpPr>
          <p:nvPr>
            <p:ph idx="4294967295"/>
          </p:nvPr>
        </p:nvSpPr>
        <p:spPr>
          <a:xfrm>
            <a:off x="1991545" y="1772817"/>
            <a:ext cx="8429625" cy="3432175"/>
          </a:xfrm>
        </p:spPr>
        <p:txBody>
          <a:bodyPr>
            <a:normAutofit/>
          </a:bodyPr>
          <a:lstStyle/>
          <a:p>
            <a:pPr marL="533400" indent="-4222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8000"/>
              <a:buFont typeface="Wingdings" pitchFamily="2" charset="2"/>
              <a:buAutoNum type="arabicPeriod"/>
              <a:defRPr/>
            </a:pPr>
            <a:r>
              <a:rPr lang="he-IL" sz="3600" b="1" dirty="0"/>
              <a:t>כמות ומאפייני נכסים פנויים למכירה</a:t>
            </a:r>
          </a:p>
          <a:p>
            <a:pPr marL="533400" indent="-4222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8000"/>
              <a:buFont typeface="Wingdings" pitchFamily="2" charset="2"/>
              <a:buAutoNum type="arabicPeriod"/>
              <a:defRPr/>
            </a:pPr>
            <a:r>
              <a:rPr lang="he-IL" sz="3600" b="1" dirty="0"/>
              <a:t>עתודות קרקע לבנייה ו/או התחלות בנייה</a:t>
            </a:r>
          </a:p>
          <a:p>
            <a:pPr marL="533400" indent="-4222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8000"/>
              <a:buFont typeface="Wingdings" pitchFamily="2" charset="2"/>
              <a:buAutoNum type="arabicPeriod"/>
              <a:defRPr/>
            </a:pPr>
            <a:r>
              <a:rPr lang="he-IL" sz="3600" b="1" dirty="0"/>
              <a:t>כמות ומאפייני נכסים פנויים להשכרה</a:t>
            </a:r>
          </a:p>
          <a:p>
            <a:pPr marL="533400" indent="-4222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8000"/>
              <a:buFont typeface="Wingdings" pitchFamily="2" charset="2"/>
              <a:buAutoNum type="arabicPeriod"/>
              <a:defRPr/>
            </a:pPr>
            <a:r>
              <a:rPr lang="he-IL" sz="3600" b="1" dirty="0"/>
              <a:t>"חיי מדף" של נכסים למכירה/השכרה</a:t>
            </a:r>
            <a:r>
              <a:rPr lang="he-IL" sz="3600" dirty="0"/>
              <a:t>.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999656" y="404664"/>
            <a:ext cx="6192688" cy="10515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ts val="5300"/>
              </a:lnSpc>
              <a:spcBef>
                <a:spcPct val="0"/>
              </a:spcBef>
              <a:defRPr/>
            </a:pPr>
            <a:r>
              <a:rPr lang="he-IL" sz="6000" b="1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635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בדיקות </a:t>
            </a:r>
            <a:r>
              <a:rPr lang="he-IL" sz="6000" b="1" dirty="0" err="1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635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נוספות</a:t>
            </a:r>
            <a:endParaRPr lang="he-IL" sz="6000" b="1" dirty="0">
              <a:ln w="3175">
                <a:solidFill>
                  <a:schemeClr val="accent4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76200" dist="635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latin typeface="Guttman Hatzvi" pitchFamily="2" charset="-79"/>
              <a:ea typeface="+mj-ea"/>
              <a:cs typeface="Guttman Hatzvi" pitchFamily="2" charset="-79"/>
            </a:endParaRPr>
          </a:p>
        </p:txBody>
      </p:sp>
      <p:sp>
        <p:nvSpPr>
          <p:cNvPr id="8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9980848" y="6111876"/>
            <a:ext cx="457200" cy="365125"/>
          </a:xfrm>
        </p:spPr>
        <p:txBody>
          <a:bodyPr/>
          <a:lstStyle/>
          <a:p>
            <a:pPr>
              <a:defRPr/>
            </a:pPr>
            <a:fld id="{4ABDA67A-7408-4FE1-8916-7FEBF7603F09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/>
          <p:cNvSpPr>
            <a:spLocks noGrp="1"/>
          </p:cNvSpPr>
          <p:nvPr>
            <p:ph idx="4294967295"/>
          </p:nvPr>
        </p:nvSpPr>
        <p:spPr>
          <a:xfrm>
            <a:off x="1524001" y="1714501"/>
            <a:ext cx="8429625" cy="34321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he-IL" sz="4000" b="1" u="sng" dirty="0">
                <a:solidFill>
                  <a:srgbClr val="FF0000"/>
                </a:solidFill>
              </a:rPr>
              <a:t>שלב א'</a:t>
            </a:r>
          </a:p>
          <a:p>
            <a:pPr>
              <a:buFont typeface="Wingdings" pitchFamily="2" charset="2"/>
              <a:buNone/>
              <a:defRPr/>
            </a:pPr>
            <a:r>
              <a:rPr lang="he-IL" sz="4000" b="1" dirty="0">
                <a:solidFill>
                  <a:srgbClr val="002060"/>
                </a:solidFill>
              </a:rPr>
              <a:t>לימוד כללי של השטח</a:t>
            </a:r>
          </a:p>
          <a:p>
            <a:pPr>
              <a:buFont typeface="Wingdings" pitchFamily="2" charset="2"/>
              <a:buNone/>
              <a:defRPr/>
            </a:pPr>
            <a:r>
              <a:rPr lang="he-IL" sz="4000" b="1" u="sng" dirty="0">
                <a:solidFill>
                  <a:srgbClr val="FF0000"/>
                </a:solidFill>
              </a:rPr>
              <a:t>שלב ב'</a:t>
            </a:r>
          </a:p>
          <a:p>
            <a:pPr>
              <a:buFont typeface="Wingdings" pitchFamily="2" charset="2"/>
              <a:buNone/>
              <a:defRPr/>
            </a:pPr>
            <a:r>
              <a:rPr lang="he-IL" sz="4000" b="1" dirty="0">
                <a:solidFill>
                  <a:srgbClr val="002060"/>
                </a:solidFill>
              </a:rPr>
              <a:t>לימוד מפורט  ומדויק של השטח        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999656" y="260648"/>
            <a:ext cx="6048672" cy="10515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ts val="5300"/>
              </a:lnSpc>
              <a:spcBef>
                <a:spcPct val="0"/>
              </a:spcBef>
              <a:defRPr/>
            </a:pPr>
            <a:r>
              <a:rPr lang="he-IL" sz="6000" b="1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635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שלבי החקר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DA67A-7408-4FE1-8916-7FEBF7603F09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/>
          <p:cNvSpPr>
            <a:spLocks noGrp="1"/>
          </p:cNvSpPr>
          <p:nvPr>
            <p:ph idx="4294967295"/>
          </p:nvPr>
        </p:nvSpPr>
        <p:spPr>
          <a:xfrm>
            <a:off x="2063553" y="1523544"/>
            <a:ext cx="8429625" cy="4857784"/>
          </a:xfrm>
        </p:spPr>
        <p:txBody>
          <a:bodyPr>
            <a:noAutofit/>
          </a:bodyPr>
          <a:lstStyle/>
          <a:p>
            <a:pPr marL="533400" indent="-339725">
              <a:buClr>
                <a:schemeClr val="tx1"/>
              </a:buClr>
              <a:buSzPct val="97000"/>
              <a:buFont typeface="Wingdings" pitchFamily="2" charset="2"/>
              <a:buAutoNum type="arabicPeriod"/>
              <a:defRPr/>
            </a:pPr>
            <a:r>
              <a:rPr lang="he-IL" sz="3600" b="1" dirty="0">
                <a:solidFill>
                  <a:srgbClr val="FF0000"/>
                </a:solidFill>
              </a:rPr>
              <a:t> השיטה הסודית של צחי.....</a:t>
            </a:r>
          </a:p>
          <a:p>
            <a:pPr marL="533400" indent="-339725">
              <a:buClr>
                <a:schemeClr val="tx1"/>
              </a:buClr>
              <a:buSzPct val="97000"/>
              <a:buFont typeface="Wingdings" pitchFamily="2" charset="2"/>
              <a:buAutoNum type="arabicPeriod"/>
              <a:defRPr/>
            </a:pPr>
            <a:r>
              <a:rPr lang="he-IL" sz="3600" b="1" dirty="0">
                <a:solidFill>
                  <a:srgbClr val="FF0000"/>
                </a:solidFill>
              </a:rPr>
              <a:t> "עבודת רגליים"</a:t>
            </a:r>
          </a:p>
          <a:p>
            <a:pPr marL="533400" indent="-339725">
              <a:buClr>
                <a:schemeClr val="tx1"/>
              </a:buClr>
              <a:buSzPct val="97000"/>
              <a:buFont typeface="Wingdings" pitchFamily="2" charset="2"/>
              <a:buAutoNum type="arabicPeriod"/>
              <a:defRPr/>
            </a:pPr>
            <a:r>
              <a:rPr lang="he-IL" sz="3600" b="1" dirty="0"/>
              <a:t> עיתונות כללית וכלכלית</a:t>
            </a:r>
          </a:p>
          <a:p>
            <a:pPr marL="533400" indent="-339725">
              <a:buClr>
                <a:schemeClr val="tx1"/>
              </a:buClr>
              <a:buSzPct val="97000"/>
              <a:buFont typeface="Wingdings" pitchFamily="2" charset="2"/>
              <a:buAutoNum type="arabicPeriod"/>
              <a:defRPr/>
            </a:pPr>
            <a:r>
              <a:rPr lang="he-IL" sz="3600" b="1" dirty="0"/>
              <a:t> משרדי תיווך</a:t>
            </a:r>
          </a:p>
          <a:p>
            <a:pPr marL="533400" indent="-339725">
              <a:buClr>
                <a:schemeClr val="tx1"/>
              </a:buClr>
              <a:buSzPct val="97000"/>
              <a:buFont typeface="Wingdings" pitchFamily="2" charset="2"/>
              <a:buAutoNum type="arabicPeriod"/>
              <a:defRPr/>
            </a:pPr>
            <a:r>
              <a:rPr lang="he-IL" sz="3600" b="1" dirty="0"/>
              <a:t> אינטרנט</a:t>
            </a:r>
          </a:p>
          <a:p>
            <a:pPr marL="533400" indent="-339725">
              <a:buClr>
                <a:schemeClr val="tx1"/>
              </a:buClr>
              <a:buSzPct val="97000"/>
              <a:buFont typeface="Wingdings" pitchFamily="2" charset="2"/>
              <a:buAutoNum type="arabicPeriod"/>
              <a:defRPr/>
            </a:pPr>
            <a:r>
              <a:rPr lang="he-IL" sz="3600" b="1" dirty="0"/>
              <a:t> ירידי דירות    </a:t>
            </a:r>
          </a:p>
          <a:p>
            <a:pPr marL="533400" indent="-339725">
              <a:buClr>
                <a:schemeClr val="tx1"/>
              </a:buClr>
              <a:buSzPct val="97000"/>
              <a:buFont typeface="Wingdings" pitchFamily="2" charset="2"/>
              <a:buAutoNum type="arabicPeriod"/>
              <a:defRPr/>
            </a:pPr>
            <a:r>
              <a:rPr lang="he-IL" sz="3600" b="1" dirty="0"/>
              <a:t> שיחות ו/או רכילות    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927648" y="332656"/>
            <a:ext cx="6048672" cy="10515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ts val="5300"/>
              </a:lnSpc>
              <a:spcBef>
                <a:spcPct val="0"/>
              </a:spcBef>
              <a:defRPr/>
            </a:pPr>
            <a:r>
              <a:rPr lang="he-IL" sz="6000" b="1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635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מקורות המידע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DA67A-7408-4FE1-8916-7FEBF7603F09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193</Words>
  <Application>Microsoft Office PowerPoint</Application>
  <PresentationFormat>מסך רחב</PresentationFormat>
  <Paragraphs>61</Paragraphs>
  <Slides>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David</vt:lpstr>
      <vt:lpstr>Guttman Hatzvi</vt:lpstr>
      <vt:lpstr>Times New Roman</vt:lpstr>
      <vt:lpstr>Wingdings</vt:lpstr>
      <vt:lpstr>ערכת נושא Office</vt:lpstr>
      <vt:lpstr>  חקר שוק מתקדם  מרצה: צחי קווטינסקי  </vt:lpstr>
      <vt:lpstr>חקר שוק</vt:lpstr>
      <vt:lpstr>חקר שוק</vt:lpstr>
      <vt:lpstr>חקר שוק</vt:lpstr>
      <vt:lpstr>איתור גורמי משיכה</vt:lpstr>
      <vt:lpstr>איתור גורמים מרתיעים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חקר שוק מתקדם  מרצה: צחי קווטינסקי</dc:title>
  <dc:creator>צחי קווטינסקי</dc:creator>
  <cp:lastModifiedBy>צחי קווטינסקי</cp:lastModifiedBy>
  <cp:revision>2</cp:revision>
  <dcterms:created xsi:type="dcterms:W3CDTF">2020-06-04T16:31:32Z</dcterms:created>
  <dcterms:modified xsi:type="dcterms:W3CDTF">2020-06-04T16:37:27Z</dcterms:modified>
</cp:coreProperties>
</file>